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9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71" r:id="rId9"/>
    <p:sldId id="272" r:id="rId10"/>
    <p:sldId id="273" r:id="rId11"/>
    <p:sldId id="274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5" r:id="rId22"/>
  </p:sldIdLst>
  <p:sldSz cx="9144000" cy="6858000" type="screen4x3"/>
  <p:notesSz cx="6797675" cy="9926638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B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94711" autoAdjust="0"/>
  </p:normalViewPr>
  <p:slideViewPr>
    <p:cSldViewPr>
      <p:cViewPr varScale="1">
        <p:scale>
          <a:sx n="67" d="100"/>
          <a:sy n="67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481194-D78B-462F-8D91-088A40150344}" type="datetimeFigureOut">
              <a:rPr lang="en-AU" smtClean="0"/>
              <a:t>19/07/2010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47096C-E51F-47CE-9E75-FF32C3A0D9BC}" type="slidenum">
              <a:rPr lang="en-AU" smtClean="0"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</a:t>
            </a:fld>
            <a:endParaRPr lang="en-A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2</a:t>
            </a:fld>
            <a:endParaRPr lang="en-A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3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5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6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8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11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12</a:t>
            </a:fld>
            <a:endParaRPr lang="en-A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14</a:t>
            </a:fld>
            <a:endParaRPr lang="en-A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15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16</a:t>
            </a:fld>
            <a:endParaRPr lang="en-A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17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18</a:t>
            </a:fld>
            <a:endParaRPr lang="en-A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47096C-E51F-47CE-9E75-FF32C3A0D9BC}" type="slidenum">
              <a:rPr lang="en-AU" smtClean="0"/>
              <a:t>20</a:t>
            </a:fld>
            <a:endParaRPr lang="en-A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UNE_Spot_2_Colour_RGBmatch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AEC544C4-F971-4E3F-978A-7CB0E4CBB7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693CCF19-C3A3-4E03-9E7F-185C916CC8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3227C01F-58BD-43CE-A150-B4F40B0A1F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451A31EE-C4D9-4741-82C1-88C0C67912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341C3C40-B063-4778-9A58-717B81E4D9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90110AB6-01E0-460C-8E84-5B7AD26CB43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7" name="Picture 9" descr="170677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UNE_Spot_2_Colour_RGBmatch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Slide Number Placeholder 5"/>
          <p:cNvSpPr txBox="1">
            <a:spLocks/>
          </p:cNvSpPr>
          <p:nvPr/>
        </p:nvSpPr>
        <p:spPr>
          <a:xfrm>
            <a:off x="5000625" y="6286500"/>
            <a:ext cx="490538" cy="476250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B9AA54DC-25C5-42ED-A635-0C66DB801A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"/>
          </p:nvPr>
        </p:nvSpPr>
        <p:spPr>
          <a:xfrm>
            <a:off x="214282" y="1535113"/>
            <a:ext cx="5143536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Content Placeholder 3"/>
          <p:cNvSpPr>
            <a:spLocks noGrp="1"/>
          </p:cNvSpPr>
          <p:nvPr>
            <p:ph sz="half" idx="10"/>
          </p:nvPr>
        </p:nvSpPr>
        <p:spPr>
          <a:xfrm>
            <a:off x="214282" y="2174875"/>
            <a:ext cx="514353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F764F809-1DE8-4CCB-A77E-9BD4198411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2"/>
          </p:nvPr>
        </p:nvSpPr>
        <p:spPr>
          <a:xfrm>
            <a:off x="214313" y="6286500"/>
            <a:ext cx="1185862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1471613" y="6286500"/>
            <a:ext cx="3457575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170677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5" name="Picture 5" descr="UNE_Spot_2_Colour_RGBmatch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513CDE7A-488F-4579-A07C-AD6B77F6F1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fancy-00018412-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UNE_Spot_2_Colour_RGBmatch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85720" y="1752601"/>
            <a:ext cx="5214974" cy="44624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521497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285750" y="6286500"/>
            <a:ext cx="1185863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43050" y="6286500"/>
            <a:ext cx="3457575" cy="476250"/>
          </a:xfr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72063" y="6286500"/>
            <a:ext cx="490537" cy="476250"/>
          </a:xfrm>
        </p:spPr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E09B50E3-6457-4A4D-A2E9-FB3C259D90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57161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571612"/>
            <a:ext cx="5111750" cy="45545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8596" y="2786058"/>
            <a:ext cx="3008313" cy="33401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E76F0ABD-E8C4-430A-9C21-CE03311849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500173"/>
            <a:ext cx="5486400" cy="322740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8B38BC9F-FDDA-4108-81FF-C9ED21CA6A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428605"/>
            <a:ext cx="5072098" cy="3171846"/>
          </a:xfrm>
          <a:prstGeom prst="rect">
            <a:avLst/>
          </a:prstGeom>
        </p:spPr>
        <p:txBody>
          <a:bodyPr/>
          <a:lstStyle>
            <a:lvl1pPr>
              <a:defRPr>
                <a:latin typeface="Lucida Sans Unicode" pitchFamily="34" charset="0"/>
                <a:cs typeface="Lucida Sans Unicode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50720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Lucida Sans Unicode" pitchFamily="34" charset="0"/>
                <a:cs typeface="Lucida Sans Unicode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/>
          <a:lstStyle>
            <a:lvl1pPr>
              <a:defRPr sz="14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78795194-FF42-48DB-8B39-231867A6C6EC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24" y="274638"/>
            <a:ext cx="504349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324" y="1600200"/>
            <a:ext cx="5043494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/>
          <a:lstStyle>
            <a:lvl1pPr>
              <a:defRPr sz="14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35EDAC26-9362-4CF8-B8B4-239CC5CA881A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7AB8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8" name="Picture 13" descr="UNE_Graphic_Gre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6453188"/>
            <a:ext cx="6477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14932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/>
          <a:lstStyle>
            <a:lvl1pPr>
              <a:defRPr sz="14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42EDC809-E422-4A2E-A2A1-44CCEF9EFBDE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UNE_Spot_2_Colour_RGBmatch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4" name="Picture 9" descr="170677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0"/>
            <a:ext cx="3563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pic>
        <p:nvPicPr>
          <p:cNvPr id="6" name="Picture 6" descr="UNE_Spot_2_Colour_RGBmatch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BDEEC98A-CB2B-4834-A5B4-4FDCCC0B21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4616429"/>
            <a:ext cx="527208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282" y="428604"/>
            <a:ext cx="527208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4282" y="5183167"/>
            <a:ext cx="527208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242888" y="6356350"/>
            <a:ext cx="12573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7938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 sz="14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0" y="6357938"/>
            <a:ext cx="785813" cy="365125"/>
          </a:xfrm>
          <a:prstGeom prst="rect">
            <a:avLst/>
          </a:prstGeom>
        </p:spPr>
        <p:txBody>
          <a:bodyPr/>
          <a:lstStyle>
            <a:lvl1pPr>
              <a:defRPr sz="14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93DAD63B-B992-4204-80BA-62F0D83208C4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14563" y="274638"/>
            <a:ext cx="64722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6165850"/>
            <a:ext cx="9144000" cy="69215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1185863" cy="476250"/>
          </a:xfrm>
          <a:prstGeom prst="rect">
            <a:avLst/>
          </a:prstGeo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14500" y="6245225"/>
            <a:ext cx="6429375" cy="476250"/>
          </a:xfrm>
          <a:prstGeom prst="rect">
            <a:avLst/>
          </a:prstGeom>
        </p:spPr>
        <p:txBody>
          <a:bodyPr/>
          <a:lstStyle>
            <a:lvl1pPr>
              <a:defRPr sz="1200" dirty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4838" y="6245225"/>
            <a:ext cx="490537" cy="476250"/>
          </a:xfrm>
          <a:prstGeom prst="rect">
            <a:avLst/>
          </a:prstGeom>
        </p:spPr>
        <p:txBody>
          <a:bodyPr/>
          <a:lstStyle>
            <a:lvl1pPr>
              <a:defRPr sz="1200" smtClean="0">
                <a:latin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9E0D982D-D62D-41E9-A5A3-9A3D3CC250B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32" name="Picture 5" descr="UNE_Spot_2_Colour_RGBmatched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4213" y="0"/>
            <a:ext cx="14398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ea typeface="+mj-ea"/>
          <a:cs typeface="Lucida Sans Unicode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Lucida Sans Unicode" pitchFamily="34" charset="0"/>
          <a:cs typeface="Lucida Sans Unicode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Lucida Sans Unicode" pitchFamily="34" charset="0"/>
          <a:ea typeface="+mn-ea"/>
          <a:cs typeface="Lucida Sans Unicode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Lucida Sans Unicode" pitchFamily="34" charset="0"/>
          <a:cs typeface="Lucida Sans Unicode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ancy-00018412-0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45138" y="0"/>
            <a:ext cx="35988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4" descr="UNE_Spot_2_Colour_RGBmatched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04138" y="5418138"/>
            <a:ext cx="143986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5651500" cy="6858000"/>
          </a:xfrm>
          <a:prstGeom prst="rect">
            <a:avLst/>
          </a:prstGeom>
          <a:solidFill>
            <a:srgbClr val="7AB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694" r:id="rId5"/>
    <p:sldLayoutId id="2147483712" r:id="rId6"/>
    <p:sldLayoutId id="2147483713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e.edu.au/policies/research.php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e.edu.au/policies/pdf/goldbook.pdf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une.edu.au/research-services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Anne.Roczniok@une.edu.a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e.edu.au/research-services/pgstudy/currentstudents/index.php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e.edu.au/research-services/pgstudy/scholarships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dogs@une.edu.au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fpearson@une.edu.au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hdrenquiries@une.edu.au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hdrexam@une.edu.au" TargetMode="External"/><Relationship Id="rId5" Type="http://schemas.openxmlformats.org/officeDocument/2006/relationships/hyperlink" Target="mailto:pgscholarships@une.edu.au" TargetMode="External"/><Relationship Id="rId4" Type="http://schemas.openxmlformats.org/officeDocument/2006/relationships/hyperlink" Target="mailto:hdr@une.edu.au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Higher Degree Research</a:t>
            </a:r>
            <a:endParaRPr lang="en-A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AU" sz="4000" b="1" i="1" dirty="0" smtClean="0"/>
          </a:p>
          <a:p>
            <a:pPr algn="ctr">
              <a:buNone/>
            </a:pPr>
            <a:r>
              <a:rPr lang="en-AU" sz="4000" b="1" i="1" dirty="0" smtClean="0"/>
              <a:t>Nearly</a:t>
            </a:r>
            <a:r>
              <a:rPr lang="en-AU" sz="4000" b="1" dirty="0" smtClean="0"/>
              <a:t> Everything a Research Student needs to know</a:t>
            </a:r>
            <a:endParaRPr lang="en-AU" sz="4000" dirty="0" smtClean="0"/>
          </a:p>
          <a:p>
            <a:endParaRPr lang="en-AU" b="1" dirty="0" smtClean="0"/>
          </a:p>
          <a:p>
            <a:endParaRPr lang="en-AU" b="1" dirty="0" smtClean="0"/>
          </a:p>
          <a:p>
            <a:pPr algn="ctr">
              <a:buNone/>
            </a:pPr>
            <a:r>
              <a:rPr lang="en-AU" sz="1400" dirty="0" smtClean="0"/>
              <a:t>Fiona Pearson</a:t>
            </a:r>
          </a:p>
          <a:p>
            <a:pPr algn="ctr">
              <a:buNone/>
            </a:pPr>
            <a:r>
              <a:rPr lang="en-AU" sz="1400" dirty="0" smtClean="0"/>
              <a:t>Manager, HDR Development and Support</a:t>
            </a:r>
          </a:p>
          <a:p>
            <a:pPr algn="ctr">
              <a:buNone/>
            </a:pPr>
            <a:r>
              <a:rPr lang="en-AU" sz="1400" dirty="0" smtClean="0"/>
              <a:t>Research Services</a:t>
            </a:r>
          </a:p>
          <a:p>
            <a:pPr algn="ctr">
              <a:buNone/>
            </a:pPr>
            <a:endParaRPr lang="en-AU" sz="1400" dirty="0" smtClean="0"/>
          </a:p>
          <a:p>
            <a:pPr algn="ctr">
              <a:buNone/>
            </a:pPr>
            <a:r>
              <a:rPr lang="en-AU" sz="1400" dirty="0" smtClean="0"/>
              <a:t>March 2010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Getting Started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400"/>
              </a:spcAft>
              <a:buNone/>
              <a:defRPr/>
            </a:pPr>
            <a:r>
              <a:rPr lang="en-AU" dirty="0" smtClean="0"/>
              <a:t>Things you need to organise and/or prepare for:</a:t>
            </a:r>
          </a:p>
          <a:p>
            <a:pPr marL="276225" indent="-276225">
              <a:buFont typeface="Arial" pitchFamily="34" charset="0"/>
              <a:buChar char="•"/>
              <a:defRPr/>
            </a:pPr>
            <a:r>
              <a:rPr lang="en-AU" dirty="0" smtClean="0"/>
              <a:t>Register for a UNE username and password</a:t>
            </a:r>
          </a:p>
          <a:p>
            <a:pPr marL="1084263" indent="-468313">
              <a:buFont typeface="Courier New" pitchFamily="49" charset="0"/>
              <a:buChar char="o"/>
              <a:defRPr/>
            </a:pPr>
            <a:r>
              <a:rPr lang="en-AU" dirty="0" smtClean="0"/>
              <a:t>It is the official form of communication</a:t>
            </a:r>
          </a:p>
          <a:p>
            <a:pPr marL="1084263" indent="-468313">
              <a:buFont typeface="Courier New" pitchFamily="49" charset="0"/>
              <a:buChar char="o"/>
              <a:defRPr/>
            </a:pPr>
            <a:r>
              <a:rPr lang="en-AU" dirty="0" smtClean="0"/>
              <a:t>You need it for the HDR Progress Report</a:t>
            </a:r>
          </a:p>
          <a:p>
            <a:pPr marL="276225" indent="-276225">
              <a:buFont typeface="Arial" pitchFamily="34" charset="0"/>
              <a:buChar char="•"/>
              <a:defRPr/>
            </a:pPr>
            <a:r>
              <a:rPr lang="en-AU" dirty="0" smtClean="0"/>
              <a:t>Familiarise yourself with Policies, Resources and Services</a:t>
            </a:r>
          </a:p>
          <a:p>
            <a:pPr marL="276225" indent="-276225">
              <a:buFont typeface="Arial" pitchFamily="34" charset="0"/>
              <a:buChar char="•"/>
              <a:defRPr/>
            </a:pPr>
            <a:r>
              <a:rPr lang="en-AU" dirty="0" smtClean="0"/>
              <a:t>Familiarise yourself with student responsibilities and acceptable standards of behaviour</a:t>
            </a:r>
          </a:p>
          <a:p>
            <a:pPr marL="276225" indent="-276225">
              <a:buFont typeface="Arial" pitchFamily="34" charset="0"/>
              <a:buChar char="•"/>
              <a:defRPr/>
            </a:pPr>
            <a:r>
              <a:rPr lang="en-AU" dirty="0" smtClean="0"/>
              <a:t>Prepare for Confirmation of Candidature (occurs at 6 month into thesis)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Planning</a:t>
            </a:r>
            <a:r>
              <a:rPr lang="en-AU" dirty="0" smtClean="0"/>
              <a:t> </a:t>
            </a:r>
            <a:r>
              <a:rPr lang="en-AU" b="1" dirty="0" smtClean="0"/>
              <a:t>Candidature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Meet with your Supervisor:</a:t>
            </a:r>
          </a:p>
          <a:p>
            <a:r>
              <a:rPr lang="en-AU" dirty="0" smtClean="0"/>
              <a:t>Use the Research Degree Supervision Agreement</a:t>
            </a:r>
          </a:p>
          <a:p>
            <a:r>
              <a:rPr lang="en-AU" dirty="0" smtClean="0"/>
              <a:t>Set milestones &amp; clarify expectations</a:t>
            </a:r>
          </a:p>
          <a:p>
            <a:r>
              <a:rPr lang="en-AU" dirty="0" smtClean="0"/>
              <a:t>Identify Intellectual Property</a:t>
            </a:r>
          </a:p>
          <a:p>
            <a:r>
              <a:rPr lang="en-AU" dirty="0" smtClean="0"/>
              <a:t>Plan</a:t>
            </a:r>
          </a:p>
          <a:p>
            <a:pPr lvl="1">
              <a:buFont typeface="Arial" pitchFamily="34" charset="0"/>
              <a:buChar char="•"/>
            </a:pPr>
            <a:r>
              <a:rPr lang="en-AU" sz="2400" dirty="0" smtClean="0"/>
              <a:t>Literature Review</a:t>
            </a:r>
          </a:p>
          <a:p>
            <a:pPr lvl="1">
              <a:buFont typeface="Arial" pitchFamily="34" charset="0"/>
              <a:buChar char="•"/>
            </a:pPr>
            <a:r>
              <a:rPr lang="en-AU" sz="2400" dirty="0" smtClean="0"/>
              <a:t>Ethics Approval if required</a:t>
            </a:r>
          </a:p>
          <a:p>
            <a:r>
              <a:rPr lang="en-AU" dirty="0" smtClean="0"/>
              <a:t>Establish</a:t>
            </a:r>
          </a:p>
          <a:p>
            <a:pPr lvl="1">
              <a:buFont typeface="Arial" pitchFamily="34" charset="0"/>
              <a:buChar char="•"/>
            </a:pPr>
            <a:r>
              <a:rPr lang="en-AU" sz="2400" dirty="0" smtClean="0"/>
              <a:t>Communication frequency &amp; methods</a:t>
            </a:r>
          </a:p>
          <a:p>
            <a:pPr lvl="1">
              <a:buFont typeface="Arial" pitchFamily="34" charset="0"/>
              <a:buChar char="•"/>
            </a:pPr>
            <a:r>
              <a:rPr lang="en-AU" sz="2400" dirty="0" smtClean="0"/>
              <a:t>A good working relationship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Key HDR Policies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endParaRPr lang="en-US" dirty="0" smtClean="0"/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r>
              <a:rPr lang="en-US" dirty="0" smtClean="0"/>
              <a:t>Minimum Facilities for UNE Postgraduate Research Students</a:t>
            </a:r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r>
              <a:rPr lang="en-US" dirty="0" smtClean="0"/>
              <a:t>Confirmation of Candidature</a:t>
            </a:r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r>
              <a:rPr lang="en-US" dirty="0" smtClean="0"/>
              <a:t>Extension Policy</a:t>
            </a:r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r>
              <a:rPr lang="en-US" dirty="0" smtClean="0"/>
              <a:t>Intellectual Property</a:t>
            </a:r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r>
              <a:rPr lang="en-US" dirty="0" smtClean="0"/>
              <a:t>Plagiarism Higher Degree Research Policy</a:t>
            </a:r>
          </a:p>
          <a:p>
            <a:pPr marL="442913" indent="-442913">
              <a:lnSpc>
                <a:spcPct val="80000"/>
              </a:lnSpc>
              <a:spcBef>
                <a:spcPts val="600"/>
              </a:spcBef>
              <a:spcAft>
                <a:spcPts val="900"/>
              </a:spcAft>
              <a:defRPr/>
            </a:pPr>
            <a:endParaRPr lang="en-US" dirty="0" smtClean="0"/>
          </a:p>
          <a:p>
            <a:pPr>
              <a:lnSpc>
                <a:spcPct val="80000"/>
              </a:lnSpc>
              <a:buNone/>
              <a:defRPr/>
            </a:pPr>
            <a:r>
              <a:rPr lang="en-US" sz="2000" dirty="0" smtClean="0"/>
              <a:t>Web link: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US" sz="1800" dirty="0" smtClean="0">
                <a:solidFill>
                  <a:srgbClr val="0070C0"/>
                </a:solidFill>
                <a:hlinkClick r:id="rId3"/>
              </a:rPr>
              <a:t>http://www.une.edu.au/policies/research.php</a:t>
            </a:r>
            <a:endParaRPr lang="en-AU" sz="1800" dirty="0" smtClean="0">
              <a:solidFill>
                <a:srgbClr val="0070C0"/>
              </a:solidFill>
            </a:endParaRPr>
          </a:p>
          <a:p>
            <a:endParaRPr lang="en-A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Resources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1800" b="1" dirty="0" smtClean="0"/>
              <a:t>Research Services - HDR Development &amp; Support Team</a:t>
            </a:r>
          </a:p>
          <a:p>
            <a:pPr marL="628650" lvl="1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800" dirty="0" smtClean="0"/>
              <a:t>Management of your candidature (from start to finish), scholarships and supervision</a:t>
            </a:r>
          </a:p>
          <a:p>
            <a:pPr marL="628650" lvl="1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800" dirty="0" smtClean="0"/>
              <a:t>Policies, rules &amp; guidelines: advice and compliance</a:t>
            </a:r>
          </a:p>
          <a:p>
            <a:pPr marL="628650" lvl="1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800" dirty="0" smtClean="0"/>
              <a:t>Provision of Resources</a:t>
            </a:r>
          </a:p>
          <a:p>
            <a:pPr marL="628650" lvl="2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/>
              <a:t>Development  Activities </a:t>
            </a:r>
          </a:p>
          <a:p>
            <a:pPr marL="628650" lvl="2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/>
              <a:t>Gold Book (</a:t>
            </a:r>
            <a:r>
              <a:rPr lang="en-US" dirty="0" smtClean="0">
                <a:hlinkClick r:id="rId3"/>
              </a:rPr>
              <a:t>http://www.une.edu.au/policies/pdf/goldbook.pdf</a:t>
            </a:r>
            <a:r>
              <a:rPr lang="en-US" dirty="0" smtClean="0"/>
              <a:t>) </a:t>
            </a:r>
          </a:p>
          <a:p>
            <a:pPr marL="628650" lvl="2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/>
              <a:t>HDR Induction available each Friday morning 11.00 a.m. in Research Services</a:t>
            </a:r>
          </a:p>
          <a:p>
            <a:pPr marL="628650" lvl="2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dirty="0" smtClean="0"/>
              <a:t>Postgraduate Essentials (web based information modules)</a:t>
            </a:r>
          </a:p>
          <a:p>
            <a:pPr marL="628650" lvl="2" indent="-2667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dirty="0" smtClean="0"/>
          </a:p>
          <a:p>
            <a:pPr marL="977900" lvl="2" indent="-977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 smtClean="0"/>
              <a:t>Visit Research Services </a:t>
            </a:r>
            <a:r>
              <a:rPr lang="en-US" dirty="0" err="1" smtClean="0"/>
              <a:t>webpages</a:t>
            </a:r>
            <a:r>
              <a:rPr lang="en-US" dirty="0" smtClean="0"/>
              <a:t>:</a:t>
            </a:r>
          </a:p>
          <a:p>
            <a:pPr marL="977900" lvl="2" indent="-977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dirty="0" smtClean="0">
                <a:hlinkClick r:id="rId4"/>
              </a:rPr>
              <a:t>http://www.une.edu.au/research-services/</a:t>
            </a:r>
            <a:r>
              <a:rPr lang="en-US" dirty="0" smtClean="0"/>
              <a:t> </a:t>
            </a:r>
          </a:p>
          <a:p>
            <a:pPr marL="977900" lvl="2" indent="-36195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dirty="0" smtClean="0"/>
          </a:p>
          <a:p>
            <a:endParaRPr lang="en-A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Other Resources</a:t>
            </a:r>
            <a:r>
              <a:rPr lang="en-AU" dirty="0" smtClean="0"/>
              <a:t>: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31813" lvl="1" indent="-446088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/>
              <a:t>Teaching and Learning Centre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Academic Skills Office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Copyright</a:t>
            </a:r>
          </a:p>
          <a:p>
            <a:pPr marL="1530350" lvl="2" indent="-552450">
              <a:lnSpc>
                <a:spcPct val="80000"/>
              </a:lnSpc>
              <a:buNone/>
            </a:pPr>
            <a:endParaRPr lang="en-US" sz="2000" dirty="0" smtClean="0"/>
          </a:p>
          <a:p>
            <a:pPr marL="531813" lvl="1" indent="-446088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/>
              <a:t>Dixson Library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E Skills Plus (includes Endnote)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Journal Articles and Databases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Digital Repository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endParaRPr lang="en-US" sz="2000" dirty="0" smtClean="0"/>
          </a:p>
          <a:p>
            <a:pPr marL="531813" lvl="1" indent="-446088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/>
              <a:t>International Services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Visa  Conditions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Orientation Program</a:t>
            </a:r>
          </a:p>
          <a:p>
            <a:pPr marL="1530350" lvl="2" indent="-552450">
              <a:lnSpc>
                <a:spcPct val="80000"/>
              </a:lnSpc>
              <a:buNone/>
            </a:pPr>
            <a:endParaRPr lang="en-US" dirty="0" smtClean="0"/>
          </a:p>
          <a:p>
            <a:pPr marL="531813" lvl="1" indent="-446088">
              <a:lnSpc>
                <a:spcPct val="80000"/>
              </a:lnSpc>
              <a:buFont typeface="Arial" pitchFamily="34" charset="0"/>
              <a:buChar char="•"/>
            </a:pPr>
            <a:r>
              <a:rPr lang="en-US" dirty="0" smtClean="0"/>
              <a:t>Student Assist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err="1" smtClean="0"/>
              <a:t>Counselling</a:t>
            </a:r>
            <a:r>
              <a:rPr lang="en-US" dirty="0" smtClean="0"/>
              <a:t> Services</a:t>
            </a:r>
          </a:p>
          <a:p>
            <a:pPr marL="1530350" lvl="2" indent="-552450">
              <a:lnSpc>
                <a:spcPct val="80000"/>
              </a:lnSpc>
              <a:buFont typeface="Courier New" pitchFamily="49" charset="0"/>
              <a:buChar char="o"/>
            </a:pPr>
            <a:r>
              <a:rPr lang="en-US" dirty="0" smtClean="0"/>
              <a:t>Student Equity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Intellectual Property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sz="1800" b="1" dirty="0" smtClean="0"/>
              <a:t>Intellectual Property</a:t>
            </a:r>
          </a:p>
          <a:p>
            <a:pPr>
              <a:buNone/>
            </a:pPr>
            <a:endParaRPr lang="en-AU" sz="1800" b="1" dirty="0" smtClean="0"/>
          </a:p>
          <a:p>
            <a:r>
              <a:rPr lang="en-AU" sz="1800" dirty="0" smtClean="0"/>
              <a:t>The University does not assert ownership over IP created by students but will insist on assignment of the IP where required for on-going research or transfer of that IP.</a:t>
            </a:r>
          </a:p>
          <a:p>
            <a:pPr>
              <a:buNone/>
            </a:pPr>
            <a:endParaRPr lang="en-AU" sz="1800" dirty="0" smtClean="0"/>
          </a:p>
          <a:p>
            <a:pPr>
              <a:spcAft>
                <a:spcPts val="600"/>
              </a:spcAft>
            </a:pPr>
            <a:r>
              <a:rPr lang="en-AU" sz="1800" dirty="0" smtClean="0"/>
              <a:t>Students retain ownership of the copyright in their thesis. </a:t>
            </a:r>
          </a:p>
          <a:p>
            <a:pPr>
              <a:buNone/>
            </a:pPr>
            <a:r>
              <a:rPr lang="en-AU" sz="1800" b="1" dirty="0" smtClean="0"/>
              <a:t>In the Beginning </a:t>
            </a:r>
            <a:r>
              <a:rPr lang="en-AU" sz="1800" dirty="0" smtClean="0"/>
              <a:t>-Background IP may be attributed to either:</a:t>
            </a:r>
          </a:p>
          <a:p>
            <a:r>
              <a:rPr lang="en-AU" sz="1800" dirty="0" smtClean="0"/>
              <a:t>Totally UNE/Supervisor</a:t>
            </a:r>
          </a:p>
          <a:p>
            <a:r>
              <a:rPr lang="en-AU" sz="1800" dirty="0" smtClean="0"/>
              <a:t>Shared between Student and UNE</a:t>
            </a:r>
          </a:p>
          <a:p>
            <a:r>
              <a:rPr lang="en-AU" sz="1800" dirty="0" smtClean="0"/>
              <a:t>Totally Student</a:t>
            </a:r>
          </a:p>
          <a:p>
            <a:r>
              <a:rPr lang="en-AU" sz="1800" dirty="0" smtClean="0"/>
              <a:t>Collaborator?</a:t>
            </a:r>
          </a:p>
          <a:p>
            <a:endParaRPr lang="en-AU" sz="1800" dirty="0" smtClean="0"/>
          </a:p>
          <a:p>
            <a:pPr marL="0" indent="0">
              <a:buNone/>
            </a:pPr>
            <a:r>
              <a:rPr lang="en-AU" sz="1800" b="1" dirty="0" smtClean="0"/>
              <a:t>At the end </a:t>
            </a:r>
            <a:r>
              <a:rPr lang="en-AU" sz="1800" dirty="0" smtClean="0"/>
              <a:t>the project IP may either be shared or totally the student’s.</a:t>
            </a:r>
          </a:p>
          <a:p>
            <a:endParaRPr lang="en-AU" dirty="0" smtClean="0"/>
          </a:p>
          <a:p>
            <a:endParaRPr lang="en-A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IP – what do you need to do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b="1" dirty="0" smtClean="0"/>
              <a:t>Up front: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dirty="0" smtClean="0"/>
              <a:t>Identify Background IP and apportion ownership.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sz="18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dirty="0" smtClean="0"/>
              <a:t>Are there UNE IP issues ?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UNE Background IP confidential or commercial?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Project IP integral to on-going research and/or teaching? 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US" sz="16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dirty="0" smtClean="0"/>
              <a:t>Are there third party / collaborator issues?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Has funding been provided under an agreement with IP clauses?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IS collaborator Background IP confidential or commercial?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Will the student be restricted in publishing?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US" sz="16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1800" dirty="0" smtClean="0"/>
              <a:t>The student may need to sign a confidentiality or an assignment agreement.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Legal Office 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Student must be offered independent legal advice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If the student does not accept these restrictions they must be offered an alternate project. 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IP – what do you need to do continued...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b="1" dirty="0" smtClean="0"/>
              <a:t>At intervals:</a:t>
            </a:r>
          </a:p>
          <a:p>
            <a:r>
              <a:rPr lang="en-US" dirty="0" smtClean="0"/>
              <a:t>Identify the new project IP</a:t>
            </a:r>
          </a:p>
          <a:p>
            <a:r>
              <a:rPr lang="en-US" dirty="0" smtClean="0"/>
              <a:t>Define it and apportion ownership</a:t>
            </a:r>
          </a:p>
          <a:p>
            <a:r>
              <a:rPr lang="en-US" dirty="0" smtClean="0"/>
              <a:t>Review protection and transfer options</a:t>
            </a:r>
          </a:p>
          <a:p>
            <a:pPr>
              <a:buFontTx/>
              <a:buNone/>
            </a:pPr>
            <a:r>
              <a:rPr lang="en-US" b="1" dirty="0" smtClean="0"/>
              <a:t>At the end:</a:t>
            </a:r>
          </a:p>
          <a:p>
            <a:r>
              <a:rPr lang="en-US" dirty="0" smtClean="0"/>
              <a:t>Review thesis for IP issues.</a:t>
            </a:r>
          </a:p>
          <a:p>
            <a:pPr lvl="1"/>
            <a:r>
              <a:rPr lang="en-US" dirty="0" smtClean="0"/>
              <a:t>Exposure of confidential IP</a:t>
            </a:r>
          </a:p>
          <a:p>
            <a:pPr lvl="1"/>
            <a:r>
              <a:rPr lang="en-US" dirty="0" smtClean="0"/>
              <a:t>Copyright or moral rights </a:t>
            </a:r>
          </a:p>
          <a:p>
            <a:r>
              <a:rPr lang="en-US" dirty="0" smtClean="0"/>
              <a:t>Publication</a:t>
            </a:r>
          </a:p>
          <a:p>
            <a:pPr lvl="1"/>
            <a:r>
              <a:rPr lang="en-US" dirty="0" smtClean="0"/>
              <a:t>Authorship</a:t>
            </a:r>
          </a:p>
          <a:p>
            <a:r>
              <a:rPr lang="en-US" dirty="0" smtClean="0"/>
              <a:t>Comply with any third party IP requirements.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IP contacts: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Associate Dean – Research in your Faculty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Research Services – Anne Roczniok, Director.</a:t>
            </a:r>
          </a:p>
          <a:p>
            <a:pPr marL="990600" indent="0">
              <a:buFontTx/>
              <a:buNone/>
            </a:pPr>
            <a:r>
              <a:rPr lang="en-US" dirty="0" smtClean="0"/>
              <a:t>Email:	</a:t>
            </a:r>
            <a:r>
              <a:rPr lang="en-US" dirty="0" smtClean="0">
                <a:hlinkClick r:id="rId3"/>
              </a:rPr>
              <a:t>Anne.Roczniok@une.edu.au</a:t>
            </a:r>
            <a:endParaRPr lang="en-US" dirty="0" smtClean="0"/>
          </a:p>
          <a:p>
            <a:pPr marL="990600" indent="0">
              <a:buFontTx/>
              <a:buNone/>
            </a:pPr>
            <a:r>
              <a:rPr lang="en-US" dirty="0" smtClean="0"/>
              <a:t>Telephone:  6773 3707</a:t>
            </a:r>
          </a:p>
          <a:p>
            <a:pPr>
              <a:buNone/>
            </a:pPr>
            <a:endParaRPr lang="en-AU" dirty="0" smtClean="0"/>
          </a:p>
          <a:p>
            <a:r>
              <a:rPr lang="en-AU" dirty="0" smtClean="0"/>
              <a:t>Deputy Vice-Chancellor Research</a:t>
            </a:r>
          </a:p>
          <a:p>
            <a:pPr>
              <a:buNone/>
            </a:pPr>
            <a:r>
              <a:rPr lang="en-AU" dirty="0" smtClean="0"/>
              <a:t>		UNE’s Intellectual Property Officer</a:t>
            </a:r>
            <a:endParaRPr lang="en-A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b="1" dirty="0" smtClean="0"/>
              <a:t>Confirmation of Candidature</a:t>
            </a:r>
            <a:r>
              <a:rPr lang="en-AU" sz="3200" dirty="0" smtClean="0"/>
              <a:t> -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sz="2800" dirty="0" smtClean="0"/>
              <a:t>What’s included:</a:t>
            </a:r>
            <a:endParaRPr lang="en-A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8038" indent="-446088">
              <a:buFont typeface="Wingdings" pitchFamily="2" charset="2"/>
              <a:buChar char="§"/>
              <a:defRPr/>
            </a:pPr>
            <a:endParaRPr lang="en-AU" dirty="0" smtClean="0"/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Research Proposal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Literature Review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Ethics Approval (if relevant)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Courses </a:t>
            </a:r>
            <a:r>
              <a:rPr lang="en-AU" dirty="0" err="1" smtClean="0"/>
              <a:t>eg</a:t>
            </a:r>
            <a:r>
              <a:rPr lang="en-AU" dirty="0" smtClean="0"/>
              <a:t> OH&amp;S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Coursework Units </a:t>
            </a:r>
            <a:r>
              <a:rPr lang="en-AU" dirty="0" err="1" smtClean="0"/>
              <a:t>eg</a:t>
            </a:r>
            <a:r>
              <a:rPr lang="en-AU" dirty="0" smtClean="0"/>
              <a:t> Stats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Development Activities</a:t>
            </a:r>
          </a:p>
          <a:p>
            <a:pPr marL="808038" indent="-446088">
              <a:buFont typeface="Wingdings" pitchFamily="2" charset="2"/>
              <a:buChar char="§"/>
              <a:defRPr/>
            </a:pPr>
            <a:r>
              <a:rPr lang="en-AU" dirty="0" smtClean="0"/>
              <a:t>Presentation to Confirmation Panel</a:t>
            </a:r>
          </a:p>
          <a:p>
            <a:pPr marL="808038" indent="-446088">
              <a:buFont typeface="Courier New" pitchFamily="49" charset="0"/>
              <a:buChar char="o"/>
              <a:defRPr/>
            </a:pPr>
            <a:endParaRPr lang="en-US" dirty="0" smtClean="0"/>
          </a:p>
          <a:p>
            <a:pPr marL="808038" indent="-446088">
              <a:buNone/>
              <a:defRPr/>
            </a:pPr>
            <a:r>
              <a:rPr lang="en-US" sz="2000" dirty="0" smtClean="0"/>
              <a:t>Web: </a:t>
            </a:r>
            <a:r>
              <a:rPr lang="en-US" sz="1400" dirty="0" smtClean="0">
                <a:hlinkClick r:id="rId3"/>
              </a:rPr>
              <a:t>http://www.une.edu.au/research-services/pgstudy/currentstudents/index.php</a:t>
            </a:r>
            <a:r>
              <a:rPr lang="en-US" sz="1400" dirty="0" smtClean="0"/>
              <a:t> </a:t>
            </a:r>
            <a:endParaRPr lang="en-AU" sz="1400" dirty="0" smtClean="0"/>
          </a:p>
          <a:p>
            <a:endParaRPr lang="en-A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HDR Progress Reports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42913" indent="-442913">
              <a:defRPr/>
            </a:pPr>
            <a:endParaRPr lang="en-AU" dirty="0" smtClean="0"/>
          </a:p>
          <a:p>
            <a:pPr marL="442913" indent="-442913">
              <a:defRPr/>
            </a:pPr>
            <a:r>
              <a:rPr lang="en-AU" dirty="0" smtClean="0"/>
              <a:t>Online – notified by Email;</a:t>
            </a:r>
          </a:p>
          <a:p>
            <a:pPr marL="442913" indent="-442913">
              <a:defRPr/>
            </a:pPr>
            <a:r>
              <a:rPr lang="en-AU" dirty="0" smtClean="0"/>
              <a:t>Every 6 months in July and January </a:t>
            </a:r>
            <a:br>
              <a:rPr lang="en-AU" dirty="0" smtClean="0"/>
            </a:br>
            <a:r>
              <a:rPr lang="en-AU" dirty="0" smtClean="0"/>
              <a:t>(only after confirmation);</a:t>
            </a:r>
          </a:p>
          <a:p>
            <a:pPr marL="442913" indent="-442913">
              <a:defRPr/>
            </a:pPr>
            <a:r>
              <a:rPr lang="en-AU" dirty="0" smtClean="0"/>
              <a:t>Assists you (if you require suspension or scholarship);</a:t>
            </a:r>
          </a:p>
          <a:p>
            <a:pPr marL="442913" indent="-442913">
              <a:defRPr/>
            </a:pPr>
            <a:r>
              <a:rPr lang="en-AU" dirty="0" smtClean="0"/>
              <a:t>Provides a mechanism to ensure that you are on track and if you require additional support;</a:t>
            </a:r>
          </a:p>
          <a:p>
            <a:pPr marL="442913" indent="-442913">
              <a:defRPr/>
            </a:pPr>
            <a:r>
              <a:rPr lang="en-AU" dirty="0" smtClean="0"/>
              <a:t>Obligation of Students &amp; Supervisors;</a:t>
            </a:r>
          </a:p>
          <a:p>
            <a:pPr marL="442913" indent="-442913">
              <a:defRPr/>
            </a:pPr>
            <a:r>
              <a:rPr lang="en-AU" dirty="0" smtClean="0"/>
              <a:t>Part of Scholarship and Sponsor Conditions.</a:t>
            </a:r>
          </a:p>
          <a:p>
            <a:pPr>
              <a:buNone/>
            </a:pPr>
            <a:endParaRPr lang="en-A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Scholarships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0200"/>
            <a:ext cx="8572560" cy="4525963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endParaRPr lang="en-US" sz="2000" dirty="0" smtClean="0"/>
          </a:p>
          <a:p>
            <a:pPr>
              <a:lnSpc>
                <a:spcPct val="80000"/>
              </a:lnSpc>
              <a:defRPr/>
            </a:pPr>
            <a:r>
              <a:rPr lang="en-US" sz="2000" dirty="0" smtClean="0"/>
              <a:t>Scholarships are available for both international and domestic students, funded by UNE, Government or external organisations.</a:t>
            </a:r>
          </a:p>
          <a:p>
            <a:pPr>
              <a:lnSpc>
                <a:spcPct val="80000"/>
              </a:lnSpc>
              <a:defRPr/>
            </a:pPr>
            <a:endParaRPr lang="en-US" sz="2000" dirty="0" smtClean="0"/>
          </a:p>
          <a:p>
            <a:pPr>
              <a:lnSpc>
                <a:spcPct val="80000"/>
              </a:lnSpc>
              <a:spcBef>
                <a:spcPts val="1200"/>
              </a:spcBef>
              <a:defRPr/>
            </a:pPr>
            <a:r>
              <a:rPr lang="en-US" sz="2000" dirty="0" smtClean="0"/>
              <a:t>Types of scholarships available:</a:t>
            </a:r>
          </a:p>
          <a:p>
            <a:pPr>
              <a:lnSpc>
                <a:spcPct val="80000"/>
              </a:lnSpc>
              <a:spcBef>
                <a:spcPts val="1200"/>
              </a:spcBef>
              <a:buNone/>
              <a:defRPr/>
            </a:pPr>
            <a:endParaRPr lang="en-US" sz="2000" dirty="0" smtClean="0"/>
          </a:p>
          <a:p>
            <a:pPr marL="990600" indent="-276225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US" sz="1800" dirty="0" smtClean="0"/>
              <a:t>Tuition Fees </a:t>
            </a:r>
            <a:r>
              <a:rPr lang="en-US" sz="1800" dirty="0" err="1" smtClean="0"/>
              <a:t>eg</a:t>
            </a:r>
            <a:r>
              <a:rPr lang="en-US" sz="1800" dirty="0" smtClean="0"/>
              <a:t> Endeavour IPRS</a:t>
            </a:r>
          </a:p>
          <a:p>
            <a:pPr marL="990600" indent="-276225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US" sz="1800" dirty="0" smtClean="0"/>
              <a:t>Living Allowance </a:t>
            </a:r>
            <a:r>
              <a:rPr lang="en-US" sz="1800" dirty="0" err="1" smtClean="0"/>
              <a:t>eg</a:t>
            </a:r>
            <a:r>
              <a:rPr lang="en-US" sz="1800" dirty="0" smtClean="0"/>
              <a:t> APA</a:t>
            </a:r>
          </a:p>
          <a:p>
            <a:pPr marL="990600" indent="-276225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en-US" sz="1800" dirty="0" smtClean="0"/>
              <a:t>Conference Travel </a:t>
            </a:r>
            <a:r>
              <a:rPr lang="en-US" sz="1800" dirty="0" err="1" smtClean="0"/>
              <a:t>eg</a:t>
            </a:r>
            <a:r>
              <a:rPr lang="en-US" sz="1800" dirty="0" smtClean="0"/>
              <a:t> K&amp;D Mackay Travelling Scholarship</a:t>
            </a:r>
          </a:p>
          <a:p>
            <a:pPr marL="893763" indent="-531813">
              <a:lnSpc>
                <a:spcPct val="80000"/>
              </a:lnSpc>
              <a:defRPr/>
            </a:pPr>
            <a:endParaRPr lang="en-US" sz="2000" dirty="0" smtClean="0"/>
          </a:p>
          <a:p>
            <a:pPr>
              <a:lnSpc>
                <a:spcPct val="80000"/>
              </a:lnSpc>
              <a:defRPr/>
            </a:pPr>
            <a:r>
              <a:rPr lang="en-US" sz="2000" dirty="0" smtClean="0"/>
              <a:t>Check the HDR Scholarships website: </a:t>
            </a:r>
            <a:r>
              <a:rPr lang="en-US" sz="2000" dirty="0" smtClean="0">
                <a:hlinkClick r:id="rId3"/>
              </a:rPr>
              <a:t>http://www.une.edu.au/research-services/pgstudy/scholarships</a:t>
            </a:r>
            <a:endParaRPr lang="en-US" sz="2000" dirty="0" smtClean="0"/>
          </a:p>
          <a:p>
            <a:pPr>
              <a:lnSpc>
                <a:spcPct val="80000"/>
              </a:lnSpc>
              <a:defRPr/>
            </a:pPr>
            <a:endParaRPr lang="en-US" sz="2000" dirty="0" smtClean="0"/>
          </a:p>
          <a:p>
            <a:pPr>
              <a:lnSpc>
                <a:spcPct val="80000"/>
              </a:lnSpc>
              <a:defRPr/>
            </a:pPr>
            <a:r>
              <a:rPr lang="en-US" sz="2000" dirty="0" smtClean="0"/>
              <a:t>JASON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Variations to Candidature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Research Services manages </a:t>
            </a:r>
            <a:r>
              <a:rPr lang="en-AU" u="sng" dirty="0" smtClean="0"/>
              <a:t>all</a:t>
            </a:r>
            <a:r>
              <a:rPr lang="en-AU" dirty="0" smtClean="0"/>
              <a:t> aspects of your candidature (not Student Services):</a:t>
            </a:r>
          </a:p>
          <a:p>
            <a:pPr>
              <a:buNone/>
            </a:pPr>
            <a:endParaRPr lang="en-AU" dirty="0" smtClean="0"/>
          </a:p>
          <a:p>
            <a:r>
              <a:rPr lang="en-AU" dirty="0" smtClean="0"/>
              <a:t>Extensions/Suspensions – are not automatically approved and must comply with policies &amp; guidelines;</a:t>
            </a:r>
          </a:p>
          <a:p>
            <a:pPr>
              <a:buNone/>
            </a:pPr>
            <a:endParaRPr lang="en-AU" dirty="0" smtClean="0"/>
          </a:p>
          <a:p>
            <a:r>
              <a:rPr lang="en-AU" dirty="0" smtClean="0"/>
              <a:t>Changes of status i.e. part time to full time;</a:t>
            </a:r>
          </a:p>
          <a:p>
            <a:endParaRPr lang="en-AU" dirty="0" smtClean="0"/>
          </a:p>
          <a:p>
            <a:r>
              <a:rPr lang="en-AU" dirty="0" smtClean="0"/>
              <a:t>Changes of Supervision</a:t>
            </a:r>
            <a:br>
              <a:rPr lang="en-AU" dirty="0" smtClean="0"/>
            </a:br>
            <a:r>
              <a:rPr lang="en-AU" dirty="0" smtClean="0"/>
              <a:t>(where supervisor may be on LSL or SSP).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Research Ethics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AU" dirty="0" smtClean="0"/>
              <a:t>Who needs it? – You might!</a:t>
            </a:r>
          </a:p>
          <a:p>
            <a:pPr>
              <a:defRPr/>
            </a:pPr>
            <a:r>
              <a:rPr lang="en-AU" dirty="0" smtClean="0"/>
              <a:t>Researchers undertaking research involving:</a:t>
            </a:r>
          </a:p>
          <a:p>
            <a:pPr marL="1785938" indent="-531813">
              <a:buFont typeface="Wingdings" pitchFamily="2" charset="2"/>
              <a:buChar char="§"/>
              <a:defRPr/>
            </a:pPr>
            <a:r>
              <a:rPr lang="en-AU" dirty="0" smtClean="0"/>
              <a:t>Animals</a:t>
            </a:r>
          </a:p>
          <a:p>
            <a:pPr marL="1785938" indent="-531813">
              <a:buFont typeface="Wingdings" pitchFamily="2" charset="2"/>
              <a:buChar char="§"/>
              <a:defRPr/>
            </a:pPr>
            <a:r>
              <a:rPr lang="en-US" dirty="0" smtClean="0"/>
              <a:t>Humans</a:t>
            </a:r>
            <a:endParaRPr lang="en-AU" dirty="0" smtClean="0"/>
          </a:p>
          <a:p>
            <a:pPr>
              <a:defRPr/>
            </a:pPr>
            <a:r>
              <a:rPr lang="en-AU" dirty="0" smtClean="0"/>
              <a:t>require ethics approval prior to data collection. Legislative requirements govern activities.</a:t>
            </a:r>
          </a:p>
          <a:p>
            <a:pPr>
              <a:defRPr/>
            </a:pPr>
            <a:r>
              <a:rPr lang="en-AU" dirty="0" smtClean="0"/>
              <a:t>If you are unsure if you need ethics approval, contact Research Services</a:t>
            </a:r>
          </a:p>
          <a:p>
            <a:pPr>
              <a:defRPr/>
            </a:pPr>
            <a:r>
              <a:rPr lang="en-AU" dirty="0" smtClean="0"/>
              <a:t>Key point – you need ethical approval </a:t>
            </a:r>
            <a:r>
              <a:rPr lang="en-AU" b="1" dirty="0" smtClean="0"/>
              <a:t>before</a:t>
            </a:r>
            <a:r>
              <a:rPr lang="en-AU" dirty="0" smtClean="0"/>
              <a:t> you commence data collection!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Publishing/Developing a Track Record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spcAft>
                <a:spcPts val="1500"/>
              </a:spcAft>
              <a:buNone/>
              <a:defRPr/>
            </a:pPr>
            <a:r>
              <a:rPr lang="en-AU" u="sng" dirty="0" smtClean="0"/>
              <a:t>Why is it important to publish:</a:t>
            </a:r>
            <a:endParaRPr lang="en-AU" dirty="0" smtClean="0"/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en-AU" sz="2000" dirty="0" smtClean="0"/>
              <a:t>Researchers’ professional responsibility is to disseminate knowledge and expertise </a:t>
            </a:r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en-AU" sz="2000" dirty="0" smtClean="0"/>
              <a:t>Get known &amp; recognised in a broader network of scholars (including research students)</a:t>
            </a:r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en-AU" sz="2000" dirty="0" smtClean="0"/>
              <a:t>Contribute to the UNE research quantum, especially according to DEEWR criteria</a:t>
            </a:r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en-AU" sz="2000" dirty="0" smtClean="0"/>
              <a:t>Career advancement &amp; promotion</a:t>
            </a:r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defRPr/>
            </a:pPr>
            <a:r>
              <a:rPr lang="en-AU" sz="2000" dirty="0" smtClean="0"/>
              <a:t>Peer review by experts tests the real quality of research</a:t>
            </a:r>
          </a:p>
          <a:p>
            <a:pPr marL="628650" indent="-628650">
              <a:lnSpc>
                <a:spcPct val="90000"/>
              </a:lnSpc>
              <a:spcBef>
                <a:spcPts val="400"/>
              </a:spcBef>
              <a:spcAft>
                <a:spcPts val="600"/>
              </a:spcAft>
              <a:tabLst>
                <a:tab pos="628650" algn="l"/>
              </a:tabLst>
              <a:defRPr/>
            </a:pPr>
            <a:r>
              <a:rPr lang="en-AU" sz="2000" dirty="0" smtClean="0"/>
              <a:t>Increase likelihood of success in obtaining future research grant funding.</a:t>
            </a:r>
          </a:p>
          <a:p>
            <a:pPr>
              <a:buNone/>
            </a:pPr>
            <a:endParaRPr lang="en-A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Completion of your Research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b="1" dirty="0" smtClean="0"/>
              <a:t>Submission of Thesis</a:t>
            </a:r>
          </a:p>
          <a:p>
            <a:endParaRPr lang="en-AU" dirty="0" smtClean="0"/>
          </a:p>
          <a:p>
            <a:r>
              <a:rPr lang="en-AU" dirty="0" smtClean="0"/>
              <a:t>Digital Thesis Submission, not paper copy.</a:t>
            </a:r>
          </a:p>
          <a:p>
            <a:pPr>
              <a:buNone/>
            </a:pPr>
            <a:endParaRPr lang="en-AU" dirty="0" smtClean="0"/>
          </a:p>
          <a:p>
            <a:r>
              <a:rPr lang="en-AU" i="1" dirty="0" err="1" smtClean="0"/>
              <a:t>PDFa</a:t>
            </a:r>
            <a:r>
              <a:rPr lang="en-AU" i="1" dirty="0" smtClean="0"/>
              <a:t> ready </a:t>
            </a:r>
            <a:r>
              <a:rPr lang="en-AU" dirty="0" smtClean="0"/>
              <a:t>format preferred for thesis component.</a:t>
            </a:r>
          </a:p>
          <a:p>
            <a:pPr>
              <a:buNone/>
            </a:pPr>
            <a:endParaRPr lang="en-AU" dirty="0" smtClean="0"/>
          </a:p>
          <a:p>
            <a:r>
              <a:rPr lang="en-AU" dirty="0" smtClean="0"/>
              <a:t>Multimedia files can also be submitted</a:t>
            </a:r>
          </a:p>
          <a:p>
            <a:endParaRPr lang="en-AU" dirty="0" smtClean="0"/>
          </a:p>
          <a:p>
            <a:r>
              <a:rPr lang="en-AU" dirty="0" smtClean="0"/>
              <a:t>Journal Article Format – available for articles published throughout candidature. 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Contacts in Research Services:</a:t>
            </a:r>
            <a:endParaRPr lang="en-AU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Acting Dean of Graduate Studies</a:t>
            </a:r>
          </a:p>
          <a:p>
            <a:pPr>
              <a:buFontTx/>
              <a:buNone/>
            </a:pPr>
            <a:r>
              <a:rPr lang="en-US" sz="2000" dirty="0" smtClean="0"/>
              <a:t>	Assoc/Professor Barbara Rugendyke</a:t>
            </a:r>
          </a:p>
          <a:p>
            <a:pPr>
              <a:buFontTx/>
              <a:buNone/>
            </a:pPr>
            <a:r>
              <a:rPr lang="en-US" sz="2000" dirty="0" smtClean="0"/>
              <a:t>	Email: </a:t>
            </a:r>
            <a:r>
              <a:rPr lang="en-US" sz="2000" dirty="0" smtClean="0">
                <a:hlinkClick r:id="rId3"/>
              </a:rPr>
              <a:t>dogs@une.edu.au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	Phone: 5099</a:t>
            </a:r>
          </a:p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Manager, Higher Degree Research Development &amp; Support</a:t>
            </a:r>
          </a:p>
          <a:p>
            <a:pPr>
              <a:buFontTx/>
              <a:buNone/>
            </a:pPr>
            <a:r>
              <a:rPr lang="en-US" sz="2000" dirty="0" smtClean="0"/>
              <a:t>	Fiona Pearson</a:t>
            </a:r>
          </a:p>
          <a:p>
            <a:pPr>
              <a:buFontTx/>
              <a:buNone/>
            </a:pPr>
            <a:r>
              <a:rPr lang="en-US" sz="2000" dirty="0" smtClean="0"/>
              <a:t>	Email: </a:t>
            </a:r>
            <a:r>
              <a:rPr lang="en-US" sz="2000" dirty="0" smtClean="0">
                <a:hlinkClick r:id="rId4"/>
              </a:rPr>
              <a:t>fpearson@une.edu.au</a:t>
            </a: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	Phone: 2070</a:t>
            </a:r>
          </a:p>
          <a:p>
            <a:endParaRPr lang="en-A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/>
              <a:t>HDR Development &amp; Support Team:</a:t>
            </a:r>
            <a:endParaRPr lang="en-AU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Julie Bowden, (Admission)</a:t>
            </a:r>
          </a:p>
          <a:p>
            <a:pPr>
              <a:buFontTx/>
              <a:buNone/>
            </a:pPr>
            <a:r>
              <a:rPr lang="en-US" sz="2000" dirty="0" smtClean="0"/>
              <a:t>ph: 3745 email: </a:t>
            </a:r>
            <a:r>
              <a:rPr lang="en-US" sz="2000" dirty="0" smtClean="0">
                <a:hlinkClick r:id="rId3"/>
              </a:rPr>
              <a:t>hdrenquiries@une.edu.au</a:t>
            </a:r>
            <a:endParaRPr lang="en-US" sz="2000" dirty="0" smtClean="0"/>
          </a:p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Anna </a:t>
            </a:r>
            <a:r>
              <a:rPr lang="en-US" sz="2000" dirty="0" err="1" smtClean="0"/>
              <a:t>Lawlor</a:t>
            </a:r>
            <a:r>
              <a:rPr lang="en-US" sz="2000" dirty="0" smtClean="0"/>
              <a:t>, (Managing Candidature)</a:t>
            </a:r>
          </a:p>
          <a:p>
            <a:pPr>
              <a:buFontTx/>
              <a:buNone/>
            </a:pPr>
            <a:r>
              <a:rPr lang="en-US" sz="2000" dirty="0" smtClean="0"/>
              <a:t>ph: 5227 email: </a:t>
            </a:r>
            <a:r>
              <a:rPr lang="en-US" sz="2000" dirty="0" smtClean="0">
                <a:hlinkClick r:id="rId4"/>
              </a:rPr>
              <a:t>hdr@une.edu.au</a:t>
            </a:r>
            <a:endParaRPr lang="en-US" sz="2000" dirty="0" smtClean="0"/>
          </a:p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Sue Watson (Scholarships)</a:t>
            </a:r>
          </a:p>
          <a:p>
            <a:pPr>
              <a:buFontTx/>
              <a:buNone/>
            </a:pPr>
            <a:r>
              <a:rPr lang="en-US" sz="2000" dirty="0" smtClean="0"/>
              <a:t>Phone: 3571, email: </a:t>
            </a:r>
            <a:r>
              <a:rPr lang="en-US" sz="2000" dirty="0" smtClean="0">
                <a:hlinkClick r:id="rId5"/>
              </a:rPr>
              <a:t>pgscholarships@une.edu.au</a:t>
            </a:r>
            <a:r>
              <a:rPr lang="en-US" sz="2000" dirty="0" smtClean="0"/>
              <a:t> </a:t>
            </a:r>
          </a:p>
          <a:p>
            <a:pPr>
              <a:buFontTx/>
              <a:buNone/>
            </a:pPr>
            <a:endParaRPr lang="en-US" sz="2000" dirty="0" smtClean="0"/>
          </a:p>
          <a:p>
            <a:pPr>
              <a:buFontTx/>
              <a:buNone/>
            </a:pPr>
            <a:r>
              <a:rPr lang="en-US" sz="2000" dirty="0" smtClean="0"/>
              <a:t>Steph Hamilton, (Thesis Submission &amp; Examination)</a:t>
            </a:r>
          </a:p>
          <a:p>
            <a:pPr>
              <a:buFontTx/>
              <a:buNone/>
            </a:pPr>
            <a:r>
              <a:rPr lang="en-US" sz="2000" dirty="0" smtClean="0"/>
              <a:t>ph: 2120, email: </a:t>
            </a:r>
            <a:r>
              <a:rPr lang="en-US" sz="2000" dirty="0" smtClean="0">
                <a:hlinkClick r:id="rId6"/>
              </a:rPr>
              <a:t>hdrexam@une.edu.au</a:t>
            </a:r>
            <a:r>
              <a:rPr lang="en-US" sz="2000" dirty="0" smtClean="0"/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Question Time!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600"/>
              </a:spcBef>
              <a:spcAft>
                <a:spcPts val="1200"/>
              </a:spcAft>
            </a:pPr>
            <a:endParaRPr lang="en-AU" dirty="0" smtClean="0"/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AU" dirty="0" smtClean="0"/>
              <a:t>Is there additional information that you want on a specific topic?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AU" dirty="0" smtClean="0"/>
              <a:t>Are you unsure who to talk to?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AU" dirty="0" smtClean="0"/>
              <a:t>Do you know the process you need to follow?</a:t>
            </a: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AU" dirty="0" smtClean="0"/>
              <a:t>Are you unclear about any aspect of the presentation?</a:t>
            </a:r>
          </a:p>
          <a:p>
            <a:pPr>
              <a:spcBef>
                <a:spcPts val="1200"/>
              </a:spcBef>
              <a:spcAft>
                <a:spcPts val="1200"/>
              </a:spcAft>
              <a:buNone/>
            </a:pPr>
            <a:r>
              <a:rPr lang="en-AU" i="1" dirty="0" smtClean="0"/>
              <a:t>My final message: Good luck with your research!</a:t>
            </a:r>
            <a:endParaRPr lang="en-AU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NE Powerpoint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UNE Powerpoint template</Template>
  <TotalTime>265</TotalTime>
  <Words>987</Words>
  <Application>Microsoft Office PowerPoint</Application>
  <PresentationFormat>On-screen Show (4:3)</PresentationFormat>
  <Paragraphs>236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UNE Powerpoint template</vt:lpstr>
      <vt:lpstr>Custom Design</vt:lpstr>
      <vt:lpstr>Higher Degree Research</vt:lpstr>
      <vt:lpstr>Getting Started</vt:lpstr>
      <vt:lpstr>Planning Candidature</vt:lpstr>
      <vt:lpstr>Key HDR Policies</vt:lpstr>
      <vt:lpstr>Resources</vt:lpstr>
      <vt:lpstr>Other Resources:</vt:lpstr>
      <vt:lpstr>Intellectual Property</vt:lpstr>
      <vt:lpstr>IP – what do you need to do</vt:lpstr>
      <vt:lpstr>IP – what do you need to do continued...</vt:lpstr>
      <vt:lpstr>IP contacts:</vt:lpstr>
      <vt:lpstr>Confirmation of Candidature - What’s included:</vt:lpstr>
      <vt:lpstr>HDR Progress Reports</vt:lpstr>
      <vt:lpstr>Scholarships</vt:lpstr>
      <vt:lpstr>Variations to Candidature</vt:lpstr>
      <vt:lpstr>Research Ethics</vt:lpstr>
      <vt:lpstr>Publishing/Developing a Track Record</vt:lpstr>
      <vt:lpstr>Completion of your Research</vt:lpstr>
      <vt:lpstr>Contacts in Research Services:</vt:lpstr>
      <vt:lpstr>HDR Development &amp; Support Team:</vt:lpstr>
      <vt:lpstr>Question Time!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Higher Degree Research</dc:title>
  <dc:creator>Fiona Pearson</dc:creator>
  <cp:lastModifiedBy> </cp:lastModifiedBy>
  <cp:revision>5</cp:revision>
  <dcterms:created xsi:type="dcterms:W3CDTF">2010-03-10T21:52:41Z</dcterms:created>
  <dcterms:modified xsi:type="dcterms:W3CDTF">2010-07-19T01:07:21Z</dcterms:modified>
</cp:coreProperties>
</file>